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89" r:id="rId2"/>
  </p:sldIdLst>
  <p:sldSz cx="9144000" cy="6858000" type="screen4x3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zione predefinita" id="{AFD13DB6-5C5D-41F6-948C-84CAF34608A3}">
          <p14:sldIdLst/>
        </p14:section>
        <p14:section name="Sezione senza titolo" id="{2DAD92CB-5305-4949-9A5C-A8C54C6A7AB6}">
          <p14:sldIdLst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000000"/>
          </p15:clr>
        </p15:guide>
        <p15:guide id="2" pos="2238" userDrawn="1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ZCqRcoaaimKHdy0J1FwVd/lSIK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conte09@gmail.com" initials="l" lastIdx="1" clrIdx="0">
    <p:extLst>
      <p:ext uri="{19B8F6BF-5375-455C-9EA6-DF929625EA0E}">
        <p15:presenceInfo xmlns:p15="http://schemas.microsoft.com/office/powerpoint/2012/main" userId="2ead6b0b2c831e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7" autoAdjust="0"/>
    <p:restoredTop sz="94547"/>
  </p:normalViewPr>
  <p:slideViewPr>
    <p:cSldViewPr snapToGrid="0">
      <p:cViewPr varScale="1">
        <p:scale>
          <a:sx n="87" d="100"/>
          <a:sy n="87" d="100"/>
        </p:scale>
        <p:origin x="16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commentAuthors" Target="commentAuthors.xml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5636" y="0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3775" y="768350"/>
            <a:ext cx="51165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47209" y="4861442"/>
            <a:ext cx="5209647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722882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5636" y="9722882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/>
              <a:pPr algn="r">
                <a:buSzPts val="1200"/>
              </a:pPr>
              <a:t>‹#›</a:t>
            </a:fld>
            <a:endParaRPr lang="en-US" sz="15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/>
        </p:nvSpPr>
        <p:spPr>
          <a:xfrm>
            <a:off x="3990226" y="10555067"/>
            <a:ext cx="3051348" cy="555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/>
              <a:pPr algn="r">
                <a:buSzPts val="1200"/>
              </a:pPr>
              <a:t>1</a:t>
            </a:fld>
            <a:endParaRPr sz="1500"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833438"/>
            <a:ext cx="5557837" cy="41671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938877" y="5277534"/>
            <a:ext cx="5163821" cy="4999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80" tIns="47377" rIns="94780" bIns="47377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699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1116012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1116012" y="1752600"/>
            <a:ext cx="7559675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4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abella" type="tbl">
  <p:cSld name="TABL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, testo e contenuto" type="txAndObj">
  <p:cSld name="TEXT_AND_OBJEC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1116013" y="1752600"/>
            <a:ext cx="3703637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2"/>
          </p:nvPr>
        </p:nvSpPr>
        <p:spPr>
          <a:xfrm>
            <a:off x="4972050" y="1752600"/>
            <a:ext cx="370363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title"/>
          </p:nvPr>
        </p:nvSpPr>
        <p:spPr>
          <a:xfrm rot="5400000">
            <a:off x="5002213" y="2193925"/>
            <a:ext cx="5457825" cy="188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1"/>
          </p:nvPr>
        </p:nvSpPr>
        <p:spPr>
          <a:xfrm rot="5400000">
            <a:off x="1146176" y="379412"/>
            <a:ext cx="5457825" cy="551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1116012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 rot="5400000">
            <a:off x="2838449" y="30162"/>
            <a:ext cx="4114800" cy="755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2243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1116012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4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5"/>
          <p:cNvSpPr txBox="1">
            <a:spLocks noGrp="1"/>
          </p:cNvSpPr>
          <p:nvPr>
            <p:ph type="title"/>
          </p:nvPr>
        </p:nvSpPr>
        <p:spPr>
          <a:xfrm>
            <a:off x="1116012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body" idx="1"/>
          </p:nvPr>
        </p:nvSpPr>
        <p:spPr>
          <a:xfrm>
            <a:off x="1116013" y="1752600"/>
            <a:ext cx="3703637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2"/>
          </p:nvPr>
        </p:nvSpPr>
        <p:spPr>
          <a:xfrm>
            <a:off x="4972050" y="1752600"/>
            <a:ext cx="370363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2"/>
          <p:cNvGrpSpPr/>
          <p:nvPr/>
        </p:nvGrpSpPr>
        <p:grpSpPr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1" name="Google Shape;11;p12"/>
            <p:cNvSpPr txBox="1"/>
            <p:nvPr/>
          </p:nvSpPr>
          <p:spPr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2"/>
            <p:cNvSpPr txBox="1"/>
            <p:nvPr/>
          </p:nvSpPr>
          <p:spPr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13;p12"/>
          <p:cNvSpPr txBox="1">
            <a:spLocks noGrp="1"/>
          </p:cNvSpPr>
          <p:nvPr>
            <p:ph type="title"/>
          </p:nvPr>
        </p:nvSpPr>
        <p:spPr>
          <a:xfrm>
            <a:off x="1116012" y="409575"/>
            <a:ext cx="755967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224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body" idx="1"/>
          </p:nvPr>
        </p:nvSpPr>
        <p:spPr>
          <a:xfrm>
            <a:off x="1116012" y="1752600"/>
            <a:ext cx="7559675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224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dt" idx="10"/>
          </p:nvPr>
        </p:nvSpPr>
        <p:spPr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ftr" idx="11"/>
          </p:nvPr>
        </p:nvSpPr>
        <p:spPr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Pagina </a:t>
            </a: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>
            <a:spLocks noGrp="1"/>
          </p:cNvSpPr>
          <p:nvPr>
            <p:ph type="body" idx="1"/>
          </p:nvPr>
        </p:nvSpPr>
        <p:spPr>
          <a:xfrm>
            <a:off x="217054" y="2359742"/>
            <a:ext cx="8823707" cy="378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it-IT" sz="800" dirty="0" err="1"/>
              <a:t>CoSea_Lab</a:t>
            </a:r>
            <a:r>
              <a:rPr lang="it-IT" sz="800" dirty="0"/>
              <a:t> prevede un processo partecipativo e attività socio-culturali inclusive, transdisciplinari e </a:t>
            </a:r>
            <a:r>
              <a:rPr lang="it-IT" sz="800" dirty="0" err="1"/>
              <a:t>transettoriali</a:t>
            </a:r>
            <a:r>
              <a:rPr lang="it-IT" sz="800" dirty="0"/>
              <a:t> sui temi della sostenibilità marina e costiera con attività in mare e a terra, in sinergia con gli attori del territorio del Golfo di Anzio, per la riqualificazione di un territorio segnato da forti </a:t>
            </a:r>
            <a:r>
              <a:rPr lang="it-IT" sz="800" dirty="0" err="1"/>
              <a:t>polarismi</a:t>
            </a:r>
            <a:r>
              <a:rPr lang="it-IT" sz="800" dirty="0"/>
              <a:t> sociali, degrado e criminalità.</a:t>
            </a:r>
            <a:r>
              <a:rPr lang="en-IT" sz="800" dirty="0"/>
              <a:t> </a:t>
            </a:r>
          </a:p>
          <a:p>
            <a:pPr marL="114300" indent="0">
              <a:spcBef>
                <a:spcPts val="0"/>
              </a:spcBef>
              <a:buNone/>
            </a:pPr>
            <a:endParaRPr lang="it-IT" sz="800" dirty="0"/>
          </a:p>
          <a:p>
            <a:pPr marL="114300" indent="0">
              <a:spcBef>
                <a:spcPts val="0"/>
              </a:spcBef>
              <a:buNone/>
            </a:pPr>
            <a:r>
              <a:rPr lang="it-IT" sz="800" b="1" dirty="0"/>
              <a:t>Obiettivi: </a:t>
            </a:r>
          </a:p>
          <a:p>
            <a:pPr marL="114300" indent="0">
              <a:spcBef>
                <a:spcPts val="0"/>
              </a:spcBef>
              <a:buNone/>
            </a:pPr>
            <a:endParaRPr lang="en-IT" sz="800" b="1" dirty="0"/>
          </a:p>
          <a:p>
            <a:pPr lvl="0">
              <a:spcBef>
                <a:spcPts val="0"/>
              </a:spcBef>
            </a:pPr>
            <a:r>
              <a:rPr lang="it-IT" sz="800" dirty="0"/>
              <a:t>Stimolare di attenzione locale e impegno collettivo verso le emergenze socio-ambientali della costa e del mare attraverso iniziative di coinvolgimento pubblico in tutte le fasi del progetto;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Definire di metodologie e strumenti per l’analisi partecipativa socio-geografica e oceanografica di base;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Realizzare insieme a professionisti e cittadini documentazione geografico-visuale e materiale di ampia divulgazione;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Pianificare con cittadini e istituzioni la gestione del Golfo e le iniziative di follow-up;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Investigare collettivamente come i legami tra le società e il mare.  </a:t>
            </a:r>
            <a:endParaRPr lang="en-IT" sz="800" dirty="0"/>
          </a:p>
          <a:p>
            <a:pPr marL="114300" indent="0">
              <a:spcBef>
                <a:spcPts val="0"/>
              </a:spcBef>
              <a:buNone/>
            </a:pPr>
            <a:endParaRPr lang="it-IT" sz="800" dirty="0"/>
          </a:p>
          <a:p>
            <a:pPr marL="114300" indent="0">
              <a:spcBef>
                <a:spcPts val="0"/>
              </a:spcBef>
              <a:buNone/>
            </a:pPr>
            <a:r>
              <a:rPr lang="it-IT" sz="800" b="1" dirty="0"/>
              <a:t>Alcuni risultati preliminari:</a:t>
            </a:r>
            <a:endParaRPr lang="en-IT" sz="800" b="1" dirty="0"/>
          </a:p>
          <a:p>
            <a:pPr marL="114300" indent="0">
              <a:spcBef>
                <a:spcPts val="0"/>
              </a:spcBef>
              <a:buNone/>
            </a:pPr>
            <a:r>
              <a:rPr lang="it-IT" sz="800" dirty="0"/>
              <a:t> 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1 intervista trasmessa da TG Leonardo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1 neuston net realizzata e testata presso LNI per campionamento microplastiche in mare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1 assemblea plenaria pescatori di Anzio su problemi del Golfo in collaborazione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12 interviste lunghe realizzate, documentate e analizzate con gate-keepers locali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4 campionamenti biologici in mare aperto organizzati, realizzati e analizzati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4 campionamenti per inquinamento chimico lungo la costa organizzati, realizzati e analizzati in collaborazione con Università di Siena e ISPRA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girate 12 ore di documentazione video-fotografica in collaborazione con </a:t>
            </a:r>
            <a:r>
              <a:rPr lang="it-IT" sz="800" dirty="0" err="1"/>
              <a:t>Raw</a:t>
            </a:r>
            <a:r>
              <a:rPr lang="it-IT" sz="800" dirty="0"/>
              <a:t>-News Visual Production Agency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test e </a:t>
            </a:r>
            <a:r>
              <a:rPr lang="it-IT" sz="800" dirty="0" err="1"/>
              <a:t>operazionalizzazione</a:t>
            </a:r>
            <a:r>
              <a:rPr lang="it-IT" sz="800" dirty="0"/>
              <a:t> di </a:t>
            </a:r>
            <a:r>
              <a:rPr lang="it-IT" sz="800" dirty="0" err="1"/>
              <a:t>Sailing</a:t>
            </a:r>
            <a:r>
              <a:rPr lang="it-IT" sz="800" dirty="0"/>
              <a:t> Lab in collaborazione con Altura Vela</a:t>
            </a:r>
            <a:endParaRPr lang="en-IT" sz="800" dirty="0"/>
          </a:p>
          <a:p>
            <a:pPr lvl="0">
              <a:spcBef>
                <a:spcPts val="0"/>
              </a:spcBef>
            </a:pPr>
            <a:r>
              <a:rPr lang="it-IT" sz="800" dirty="0"/>
              <a:t>6 presentazioni a workshop, conferenze e seminari locali e internazionali inclusa Ambasciata Francese di Roma e Conferenza UN Ocean2025</a:t>
            </a:r>
            <a:endParaRPr lang="en-IT" sz="800" dirty="0"/>
          </a:p>
          <a:p>
            <a:pPr marL="114300" indent="0">
              <a:spcBef>
                <a:spcPts val="0"/>
              </a:spcBef>
              <a:buNone/>
            </a:pPr>
            <a:endParaRPr lang="it-IT" sz="800" dirty="0"/>
          </a:p>
          <a:p>
            <a:pPr marL="114300" indent="0">
              <a:spcBef>
                <a:spcPts val="0"/>
              </a:spcBef>
              <a:buNone/>
            </a:pPr>
            <a:r>
              <a:rPr lang="it-IT" sz="800" b="1" dirty="0"/>
              <a:t>Prossimi risultati attesi:</a:t>
            </a:r>
          </a:p>
          <a:p>
            <a:pPr marL="114300" indent="0">
              <a:spcBef>
                <a:spcPts val="0"/>
              </a:spcBef>
              <a:buNone/>
            </a:pPr>
            <a:endParaRPr lang="en-IT" sz="800" b="1" dirty="0"/>
          </a:p>
          <a:p>
            <a:pPr>
              <a:spcBef>
                <a:spcPts val="0"/>
              </a:spcBef>
            </a:pPr>
            <a:r>
              <a:rPr lang="it-IT" sz="800" dirty="0"/>
              <a:t>evento pubblico COSEA </a:t>
            </a:r>
            <a:r>
              <a:rPr lang="it-IT" sz="800" dirty="0" err="1"/>
              <a:t>PhotoLab</a:t>
            </a:r>
            <a:endParaRPr lang="en-IT" sz="800" dirty="0"/>
          </a:p>
          <a:p>
            <a:pPr>
              <a:spcBef>
                <a:spcPts val="0"/>
              </a:spcBef>
            </a:pPr>
            <a:r>
              <a:rPr lang="it-IT" sz="800" dirty="0"/>
              <a:t>workshop scientifico in Sapienza </a:t>
            </a:r>
            <a:endParaRPr lang="en-IT" sz="800" dirty="0"/>
          </a:p>
          <a:p>
            <a:pPr>
              <a:spcBef>
                <a:spcPts val="0"/>
              </a:spcBef>
            </a:pPr>
            <a:r>
              <a:rPr lang="it-IT" sz="800" dirty="0"/>
              <a:t>report tecnico-scientifico di analisi realizzato entro settembre </a:t>
            </a:r>
            <a:endParaRPr lang="en-IT" sz="800" dirty="0"/>
          </a:p>
          <a:p>
            <a:pPr>
              <a:spcBef>
                <a:spcPts val="0"/>
              </a:spcBef>
            </a:pPr>
            <a:r>
              <a:rPr lang="it-IT" sz="800" dirty="0"/>
              <a:t>video-reportage entro settembre </a:t>
            </a:r>
            <a:endParaRPr lang="en-IT" sz="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endParaRPr lang="it-IT" sz="800" dirty="0">
              <a:solidFill>
                <a:srgbClr val="822433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FE6E185-0CA8-4A7B-90C7-2469653696AA}"/>
              </a:ext>
            </a:extLst>
          </p:cNvPr>
          <p:cNvSpPr txBox="1"/>
          <p:nvPr/>
        </p:nvSpPr>
        <p:spPr>
          <a:xfrm>
            <a:off x="0" y="0"/>
            <a:ext cx="7227517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CoSea_Lab</a:t>
            </a:r>
            <a:r>
              <a:rPr lang="en-GB" sz="2400" b="1" dirty="0"/>
              <a:t>. Laboratorio </a:t>
            </a:r>
            <a:r>
              <a:rPr lang="en-GB" sz="2400" b="1" dirty="0" err="1"/>
              <a:t>Collaborativo</a:t>
            </a:r>
            <a:r>
              <a:rPr lang="en-GB" sz="2400" b="1" dirty="0"/>
              <a:t> per il mare e la </a:t>
            </a:r>
            <a:r>
              <a:rPr lang="en-GB" sz="2400" b="1" dirty="0" err="1"/>
              <a:t>sostenibilità</a:t>
            </a:r>
            <a:r>
              <a:rPr lang="en-GB" sz="2400" b="1" dirty="0"/>
              <a:t> socio-</a:t>
            </a:r>
            <a:r>
              <a:rPr lang="en-GB" sz="2400" b="1" dirty="0" err="1"/>
              <a:t>ambientale</a:t>
            </a:r>
            <a:r>
              <a:rPr lang="en-GB" sz="2400" b="1" dirty="0"/>
              <a:t> </a:t>
            </a:r>
            <a:r>
              <a:rPr lang="en-GB" sz="2400" b="1" dirty="0" err="1"/>
              <a:t>nel</a:t>
            </a:r>
            <a:r>
              <a:rPr lang="en-GB" sz="2400" b="1" dirty="0"/>
              <a:t> Golfo di Anzio </a:t>
            </a:r>
          </a:p>
          <a:p>
            <a:pPr algn="ctr"/>
            <a:r>
              <a:rPr lang="it-IT" sz="2400" b="1" dirty="0">
                <a:solidFill>
                  <a:srgbClr val="8224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(Terza Missione, 2024) 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20BA74-3E45-4861-88D5-AA0B6D5CA151}"/>
              </a:ext>
            </a:extLst>
          </p:cNvPr>
          <p:cNvSpPr txBox="1"/>
          <p:nvPr/>
        </p:nvSpPr>
        <p:spPr>
          <a:xfrm>
            <a:off x="3845389" y="6211785"/>
            <a:ext cx="5038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1200" dirty="0">
                <a:solidFill>
                  <a:schemeClr val="bg1"/>
                </a:solidFill>
              </a:rPr>
              <a:t>Chiara Certoma’</a:t>
            </a:r>
          </a:p>
          <a:p>
            <a:pPr algn="r"/>
            <a:r>
              <a:rPr lang="it-IT" sz="1200" dirty="0" err="1">
                <a:solidFill>
                  <a:schemeClr val="bg1"/>
                </a:solidFill>
              </a:rPr>
              <a:t>Dip.Memotef</a:t>
            </a:r>
            <a:r>
              <a:rPr lang="it-IT" sz="1200" dirty="0">
                <a:solidFill>
                  <a:schemeClr val="bg1"/>
                </a:solidFill>
              </a:rPr>
              <a:t> (coordinatore), Museo della Geografia, Dip. Managem</a:t>
            </a:r>
            <a:r>
              <a:rPr lang="it-IT" sz="1200" b="1" dirty="0">
                <a:solidFill>
                  <a:schemeClr val="bg1"/>
                </a:solidFill>
              </a:rPr>
              <a:t>ent </a:t>
            </a:r>
            <a:endParaRPr lang="en-IT" sz="1200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6BB6EDE-8761-41FB-8218-5C5589791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517" y="0"/>
            <a:ext cx="1916483" cy="1200329"/>
          </a:xfrm>
          <a:prstGeom prst="rect">
            <a:avLst/>
          </a:prstGeom>
        </p:spPr>
      </p:pic>
      <p:pic>
        <p:nvPicPr>
          <p:cNvPr id="8" name="Picture 7" descr="A blue circle with a logo&#10;&#10;AI-generated content may be incorrect.">
            <a:extLst>
              <a:ext uri="{FF2B5EF4-FFF2-40B4-BE49-F238E27FC236}">
                <a16:creationId xmlns:a16="http://schemas.microsoft.com/office/drawing/2014/main" id="{53631BC3-F2A7-3334-8B88-34843BB23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842" y="1617647"/>
            <a:ext cx="724100" cy="67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37157"/>
      </p:ext>
    </p:extLst>
  </p:cSld>
  <p:clrMapOvr>
    <a:masterClrMapping/>
  </p:clrMapOvr>
</p:sld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328</Words>
  <Application>Microsoft Macintosh PowerPoint</Application>
  <PresentationFormat>On-screen Show 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la sapienza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Conferenza di Ateneo  Attività di Governance  AREA TERZA MISSIONE</dc:title>
  <dc:creator>- -</dc:creator>
  <cp:lastModifiedBy>Chiara Certoma'</cp:lastModifiedBy>
  <cp:revision>118</cp:revision>
  <cp:lastPrinted>2022-10-18T09:36:54Z</cp:lastPrinted>
  <dcterms:created xsi:type="dcterms:W3CDTF">2021-06-11T20:27:06Z</dcterms:created>
  <dcterms:modified xsi:type="dcterms:W3CDTF">2025-06-20T12:44:32Z</dcterms:modified>
</cp:coreProperties>
</file>