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0" r:id="rId1"/>
  </p:sldMasterIdLst>
  <p:notesMasterIdLst>
    <p:notesMasterId r:id="rId3"/>
  </p:notesMasterIdLst>
  <p:sldIdLst>
    <p:sldId id="410" r:id="rId2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9E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E2E6"/>
          </a:solidFill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6E0"/>
          </a:solidFill>
        </a:fill>
      </a:tcStyle>
    </a:wholeTbl>
    <a:band2H>
      <a:tcTxStyle/>
      <a:tcStyle>
        <a:tcBdr/>
        <a:fill>
          <a:solidFill>
            <a:srgbClr val="EEF3F0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DCE4"/>
          </a:solidFill>
        </a:fill>
      </a:tcStyle>
    </a:wholeTbl>
    <a:band2H>
      <a:tcTxStyle/>
      <a:tcStyle>
        <a:tcBdr/>
        <a:fill>
          <a:solidFill>
            <a:srgbClr val="F3EEF2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0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53585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53585F">
              <a:alpha val="20000"/>
            </a:srgbClr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508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7"/>
    <p:restoredTop sz="94689"/>
  </p:normalViewPr>
  <p:slideViewPr>
    <p:cSldViewPr snapToGrid="0">
      <p:cViewPr varScale="1">
        <p:scale>
          <a:sx n="44" d="100"/>
          <a:sy n="44" d="100"/>
        </p:scale>
        <p:origin x="6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0456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69135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0623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4688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2386735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2386735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55543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1235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7316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533467" y="546101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160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03536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9569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7678400" y="549277"/>
            <a:ext cx="5486400" cy="117030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19200" y="549277"/>
            <a:ext cx="16052800" cy="117030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1/20/25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50809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3911600"/>
            <a:ext cx="21971005" cy="4648200"/>
          </a:xfrm>
          <a:prstGeom prst="rect">
            <a:avLst/>
          </a:prstGeom>
        </p:spPr>
        <p:txBody>
          <a:bodyPr lIns="50800" tIns="50800" rIns="50800" bIns="50800"/>
          <a:lstStyle>
            <a:lvl1pPr defTabSz="2438400">
              <a:defRPr sz="12000" spc="-119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700"/>
            <a:ext cx="388621" cy="42926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2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6596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1/20/25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0831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914400" rtl="0" eaLnBrk="1" latinLnBrk="0" hangingPunct="1">
        <a:spcBef>
          <a:spcPct val="20000"/>
        </a:spcBef>
        <a:buFont typeface="Arial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914400" rtl="0" eaLnBrk="1" latinLnBrk="0" hangingPunct="1">
        <a:spcBef>
          <a:spcPct val="20000"/>
        </a:spcBef>
        <a:buFont typeface="Arial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91440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914400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914400" rtl="0" eaLnBrk="1" latinLnBrk="0" hangingPunct="1">
        <a:spcBef>
          <a:spcPct val="20000"/>
        </a:spcBef>
        <a:buFont typeface="Arial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owdusg.net/tentacular-thinking/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hyperlink" Target="https://crowdusg.net/seapacs/" TargetMode="External"/><Relationship Id="rId12" Type="http://schemas.openxmlformats.org/officeDocument/2006/relationships/image" Target="../media/image7.jpeg"/><Relationship Id="rId2" Type="http://schemas.openxmlformats.org/officeDocument/2006/relationships/hyperlink" Target="http://www.partart4ow.eu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crowdusg.net/fishar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F666-8BFE-BA68-0896-BFD22BF8F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3782" y="11579761"/>
            <a:ext cx="6600582" cy="1354359"/>
          </a:xfrm>
        </p:spPr>
        <p:txBody>
          <a:bodyPr>
            <a:noAutofit/>
          </a:bodyPr>
          <a:lstStyle/>
          <a:p>
            <a:pPr algn="r"/>
            <a:br>
              <a:rPr lang="en-IT" sz="2400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chemeClr val="bg1"/>
                </a:solidFill>
              </a:rPr>
              <a:t> “PartArt4OW. Participatory Art for Society engagement with Ocean and Water”, </a:t>
            </a:r>
            <a:r>
              <a:rPr lang="en-GB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www.partart4ow.eu</a:t>
            </a:r>
            <a:r>
              <a:rPr lang="en-GB" sz="2400" dirty="0">
                <a:solidFill>
                  <a:schemeClr val="bg1"/>
                </a:solidFill>
              </a:rPr>
              <a:t>)</a:t>
            </a:r>
            <a:endParaRPr lang="en-IT" sz="2400" dirty="0">
              <a:solidFill>
                <a:schemeClr val="bg1"/>
              </a:solidFill>
            </a:endParaRPr>
          </a:p>
        </p:txBody>
      </p:sp>
      <p:pic>
        <p:nvPicPr>
          <p:cNvPr id="3" name="Picture 2" descr="A picture containing reef, flower, underwater&#10;&#10;Description automatically generated with medium confidence">
            <a:extLst>
              <a:ext uri="{FF2B5EF4-FFF2-40B4-BE49-F238E27FC236}">
                <a16:creationId xmlns:a16="http://schemas.microsoft.com/office/drawing/2014/main" id="{2EB57512-6F33-599E-458D-0EC481C7E5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34014" y="496129"/>
            <a:ext cx="6885370" cy="4883304"/>
          </a:xfrm>
          <a:prstGeom prst="rect">
            <a:avLst/>
          </a:prstGeom>
        </p:spPr>
      </p:pic>
      <p:pic>
        <p:nvPicPr>
          <p:cNvPr id="5" name="Picture 4" descr="A group of people in masks&#10;&#10;AI-generated content may be incorrect.">
            <a:extLst>
              <a:ext uri="{FF2B5EF4-FFF2-40B4-BE49-F238E27FC236}">
                <a16:creationId xmlns:a16="http://schemas.microsoft.com/office/drawing/2014/main" id="{0C63917D-5A9B-A0B3-F230-07FA58274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4285" y="496129"/>
            <a:ext cx="7505700" cy="4965700"/>
          </a:xfrm>
          <a:prstGeom prst="rect">
            <a:avLst/>
          </a:prstGeom>
        </p:spPr>
      </p:pic>
      <p:pic>
        <p:nvPicPr>
          <p:cNvPr id="7" name="Picture 6" descr="A poster of a sea life&#10;&#10;AI-generated content may be incorrect.">
            <a:extLst>
              <a:ext uri="{FF2B5EF4-FFF2-40B4-BE49-F238E27FC236}">
                <a16:creationId xmlns:a16="http://schemas.microsoft.com/office/drawing/2014/main" id="{8B9D2788-58C8-92C3-9893-1CD3032BFF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01" y="6670000"/>
            <a:ext cx="5666548" cy="6576632"/>
          </a:xfrm>
          <a:prstGeom prst="rect">
            <a:avLst/>
          </a:prstGeom>
        </p:spPr>
      </p:pic>
      <p:pic>
        <p:nvPicPr>
          <p:cNvPr id="9" name="Picture 8" descr="A poster of a whale&#10;&#10;AI-generated content may be incorrect.">
            <a:extLst>
              <a:ext uri="{FF2B5EF4-FFF2-40B4-BE49-F238E27FC236}">
                <a16:creationId xmlns:a16="http://schemas.microsoft.com/office/drawing/2014/main" id="{91AD7A7B-5A06-488B-BA51-212B80A3C4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285" y="6618667"/>
            <a:ext cx="5724195" cy="66012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BB960C-EF6F-6B38-61F7-72AA9CF0AC7B}"/>
              </a:ext>
            </a:extLst>
          </p:cNvPr>
          <p:cNvSpPr txBox="1"/>
          <p:nvPr/>
        </p:nvSpPr>
        <p:spPr>
          <a:xfrm>
            <a:off x="7438493" y="1434039"/>
            <a:ext cx="7505700" cy="34137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4400" b="1" dirty="0">
                <a:solidFill>
                  <a:schemeClr val="bg1"/>
                </a:solidFill>
                <a:latin typeface="Tamil MN" pitchFamily="2" charset="0"/>
                <a:cs typeface="Tamil MN" pitchFamily="2" charset="0"/>
              </a:rPr>
              <a:t>P</a:t>
            </a:r>
            <a:r>
              <a:rPr lang="en-US" sz="4400" b="1" dirty="0" err="1">
                <a:solidFill>
                  <a:schemeClr val="bg1"/>
                </a:solidFill>
                <a:effectLst/>
                <a:latin typeface="Tamil MN" pitchFamily="2" charset="0"/>
                <a:ea typeface="Times New Roman" panose="02020603050405020304" pitchFamily="18" charset="0"/>
                <a:cs typeface="Tamil MN" pitchFamily="2" charset="0"/>
              </a:rPr>
              <a:t>articipatory</a:t>
            </a:r>
            <a:r>
              <a:rPr lang="en-US" sz="4400" b="1" dirty="0">
                <a:solidFill>
                  <a:schemeClr val="bg1"/>
                </a:solidFill>
                <a:effectLst/>
                <a:latin typeface="Tamil MN" pitchFamily="2" charset="0"/>
                <a:ea typeface="Times New Roman" panose="02020603050405020304" pitchFamily="18" charset="0"/>
                <a:cs typeface="Tamil MN" pitchFamily="2" charset="0"/>
              </a:rPr>
              <a:t> action-research to tighten </a:t>
            </a:r>
            <a:r>
              <a:rPr lang="en-US" sz="4400" b="1" dirty="0" err="1">
                <a:solidFill>
                  <a:schemeClr val="bg1"/>
                </a:solidFill>
                <a:effectLst/>
                <a:latin typeface="Tamil MN" pitchFamily="2" charset="0"/>
                <a:ea typeface="Times New Roman" panose="02020603050405020304" pitchFamily="18" charset="0"/>
                <a:cs typeface="Tamil MN" pitchFamily="2" charset="0"/>
              </a:rPr>
              <a:t>Society&amp;Ocean</a:t>
            </a:r>
            <a:r>
              <a:rPr lang="en-US" sz="4400" b="1" dirty="0">
                <a:solidFill>
                  <a:schemeClr val="bg1"/>
                </a:solidFill>
                <a:effectLst/>
                <a:latin typeface="Tamil MN" pitchFamily="2" charset="0"/>
                <a:ea typeface="Times New Roman" panose="02020603050405020304" pitchFamily="18" charset="0"/>
                <a:cs typeface="Tamil MN" pitchFamily="2" charset="0"/>
              </a:rPr>
              <a:t> relationship</a:t>
            </a:r>
            <a:endParaRPr kumimoji="0" lang="en-IT" sz="4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amil MN" pitchFamily="2" charset="0"/>
              <a:cs typeface="Tamil MN" pitchFamily="2" charset="0"/>
              <a:sym typeface="Produkt Extra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CA12F-2F94-41D1-68C3-16AE6E79540B}"/>
              </a:ext>
            </a:extLst>
          </p:cNvPr>
          <p:cNvSpPr txBox="1"/>
          <p:nvPr/>
        </p:nvSpPr>
        <p:spPr>
          <a:xfrm>
            <a:off x="734015" y="5426300"/>
            <a:ext cx="6885369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400" dirty="0" err="1">
                <a:solidFill>
                  <a:schemeClr val="bg1"/>
                </a:solidFill>
              </a:rPr>
              <a:t>SeaPaCS</a:t>
            </a:r>
            <a:r>
              <a:rPr lang="en-GB" sz="2400" dirty="0">
                <a:solidFill>
                  <a:schemeClr val="bg1"/>
                </a:solidFill>
              </a:rPr>
              <a:t>  Participatory Citizen Science against Marine Pollution” (HorizonEU2023) </a:t>
            </a:r>
            <a:r>
              <a:rPr lang="en-GB" sz="24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https://crowdusg.net/seapacs/</a:t>
            </a:r>
            <a:r>
              <a:rPr lang="en-GB" sz="2400" dirty="0">
                <a:solidFill>
                  <a:schemeClr val="bg1"/>
                </a:solidFill>
              </a:rPr>
              <a:t>):,</a:t>
            </a:r>
            <a:br>
              <a:rPr lang="en-GB" sz="1600" dirty="0">
                <a:solidFill>
                  <a:schemeClr val="accent3">
                    <a:lumMod val="75000"/>
                  </a:schemeClr>
                </a:solidFill>
              </a:rPr>
            </a:br>
            <a:endParaRPr kumimoji="0" lang="en-IT" sz="1600" b="0" i="0" u="none" strike="noStrike" cap="none" spc="0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79F423-BD9B-C5C4-78B7-421A65C0E48A}"/>
              </a:ext>
            </a:extLst>
          </p:cNvPr>
          <p:cNvSpPr txBox="1"/>
          <p:nvPr/>
        </p:nvSpPr>
        <p:spPr>
          <a:xfrm>
            <a:off x="734014" y="11386879"/>
            <a:ext cx="4403811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400" dirty="0"/>
              <a:t>“</a:t>
            </a:r>
            <a:r>
              <a:rPr lang="en-GB" sz="2400" dirty="0">
                <a:solidFill>
                  <a:schemeClr val="bg1"/>
                </a:solidFill>
              </a:rPr>
              <a:t>Tentacular Thinking” (</a:t>
            </a:r>
            <a:r>
              <a:rPr lang="en-GB" sz="2400" dirty="0" err="1">
                <a:solidFill>
                  <a:schemeClr val="bg1"/>
                </a:solidFill>
              </a:rPr>
              <a:t>CultureMovesEurope</a:t>
            </a:r>
            <a:r>
              <a:rPr lang="en-GB" sz="2400" dirty="0">
                <a:solidFill>
                  <a:schemeClr val="bg1"/>
                </a:solidFill>
              </a:rPr>
              <a:t> 2024, </a:t>
            </a:r>
            <a:r>
              <a:rPr lang="en-GB" sz="2400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https://crowdusg.net/tentacular-thinking/</a:t>
            </a:r>
            <a:r>
              <a:rPr lang="en-GB" sz="2400" dirty="0">
                <a:solidFill>
                  <a:schemeClr val="bg1"/>
                </a:solidFill>
              </a:rPr>
              <a:t>)</a:t>
            </a:r>
            <a:endParaRPr kumimoji="0" lang="en-IT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935A75-9623-1B63-1B16-F6B3D08C6914}"/>
              </a:ext>
            </a:extLst>
          </p:cNvPr>
          <p:cNvSpPr txBox="1"/>
          <p:nvPr/>
        </p:nvSpPr>
        <p:spPr>
          <a:xfrm>
            <a:off x="16843782" y="5493276"/>
            <a:ext cx="6818308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35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400" dirty="0" err="1">
                <a:solidFill>
                  <a:schemeClr val="bg1"/>
                </a:solidFill>
              </a:rPr>
              <a:t>FishArt</a:t>
            </a:r>
            <a:r>
              <a:rPr lang="en-GB" sz="2400" dirty="0">
                <a:solidFill>
                  <a:schemeClr val="bg1"/>
                </a:solidFill>
              </a:rPr>
              <a:t>. Participatory Art for the Ocean at Anzio’s harbour” (NEB EU2024) </a:t>
            </a:r>
            <a:r>
              <a:rPr lang="en-GB" sz="2400" dirty="0">
                <a:solidFill>
                  <a:schemeClr val="bg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https://crowdusg.net/fishart/</a:t>
            </a:r>
            <a:r>
              <a:rPr lang="en-GB" sz="2400" dirty="0">
                <a:solidFill>
                  <a:schemeClr val="bg1"/>
                </a:solidFill>
              </a:rPr>
              <a:t>):</a:t>
            </a:r>
            <a:endParaRPr kumimoji="0" lang="en-IT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  <p:pic>
        <p:nvPicPr>
          <p:cNvPr id="15" name="Picture 14" descr="A blue circle with a drawing of a shark fin&#10;&#10;Description automatically generated">
            <a:extLst>
              <a:ext uri="{FF2B5EF4-FFF2-40B4-BE49-F238E27FC236}">
                <a16:creationId xmlns:a16="http://schemas.microsoft.com/office/drawing/2014/main" id="{0854CBD7-E312-392B-6B63-F422C0C364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91853" y="496129"/>
            <a:ext cx="1380982" cy="1380982"/>
          </a:xfrm>
          <a:prstGeom prst="rect">
            <a:avLst/>
          </a:prstGeom>
        </p:spPr>
      </p:pic>
      <p:pic>
        <p:nvPicPr>
          <p:cNvPr id="16" name="Picture 4" descr="Picture 4">
            <a:extLst>
              <a:ext uri="{FF2B5EF4-FFF2-40B4-BE49-F238E27FC236}">
                <a16:creationId xmlns:a16="http://schemas.microsoft.com/office/drawing/2014/main" id="{9F8C355A-546D-EFA4-D8BA-137EBF6B01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882332" y="6964409"/>
            <a:ext cx="1449667" cy="1449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icture 2" descr="Picture 2">
            <a:extLst>
              <a:ext uri="{FF2B5EF4-FFF2-40B4-BE49-F238E27FC236}">
                <a16:creationId xmlns:a16="http://schemas.microsoft.com/office/drawing/2014/main" id="{11DB7F8B-F630-4FB4-67A6-2F6FAA4667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014" y="6883109"/>
            <a:ext cx="1871760" cy="17373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2" descr="Picture 2">
            <a:extLst>
              <a:ext uri="{FF2B5EF4-FFF2-40B4-BE49-F238E27FC236}">
                <a16:creationId xmlns:a16="http://schemas.microsoft.com/office/drawing/2014/main" id="{95940549-7D4A-B282-51A0-23F1178A01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76446" y="10766641"/>
            <a:ext cx="1735317" cy="8131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1394935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Presentazione1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89</Words>
  <Application>Microsoft Macintosh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Graphik</vt:lpstr>
      <vt:lpstr>Helvetica Neue</vt:lpstr>
      <vt:lpstr>Produkt Extralight</vt:lpstr>
      <vt:lpstr>Tamil MN</vt:lpstr>
      <vt:lpstr>Presentazione1</vt:lpstr>
      <vt:lpstr>  “PartArt4OW. Participatory Art for Society engagement with Ocean and Water”, www.partart4ow.eu)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Chiara Certoma'</cp:lastModifiedBy>
  <cp:revision>23</cp:revision>
  <cp:lastPrinted>2025-01-04T07:52:44Z</cp:lastPrinted>
  <dcterms:modified xsi:type="dcterms:W3CDTF">2025-01-20T17:51:12Z</dcterms:modified>
</cp:coreProperties>
</file>